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60" r:id="rId5"/>
    <p:sldId id="259"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varScale="1">
        <p:scale>
          <a:sx n="72" d="100"/>
          <a:sy n="72" d="100"/>
        </p:scale>
        <p:origin x="61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g>
</file>

<file path=ppt/media/image4.png>
</file>

<file path=ppt/media/image5.svg>
</file>

<file path=ppt/media/image6.jpg>
</file>

<file path=ppt/media/image7.jpg>
</file>

<file path=ppt/media/image8.jp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5/9/2022</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53029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5/9/2022</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9237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5/9/2022</a:t>
            </a:fld>
            <a:endParaRPr lang="en-US" dirty="0"/>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40559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5/9/2022</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1251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5/9/2022</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5879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5/9/2022</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9795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5/9/2022</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3570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5/9/2022</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7331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5/9/2022</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143942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5/9/2022</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4983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5/9/2022</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8538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5/9/2022</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367327400"/>
      </p:ext>
    </p:extLst>
  </p:cSld>
  <p:clrMap bg1="lt1" tx1="dk1" bg2="lt2" tx2="dk2" accent1="accent1" accent2="accent2" accent3="accent3" accent4="accent4" accent5="accent5" accent6="accent6" hlink="hlink" folHlink="folHlink"/>
  <p:sldLayoutIdLst>
    <p:sldLayoutId id="2147483689" r:id="rId1"/>
    <p:sldLayoutId id="2147483688" r:id="rId2"/>
    <p:sldLayoutId id="2147483687" r:id="rId3"/>
    <p:sldLayoutId id="2147483686" r:id="rId4"/>
    <p:sldLayoutId id="2147483685" r:id="rId5"/>
    <p:sldLayoutId id="2147483684" r:id="rId6"/>
    <p:sldLayoutId id="2147483683" r:id="rId7"/>
    <p:sldLayoutId id="2147483682" r:id="rId8"/>
    <p:sldLayoutId id="2147483681" r:id="rId9"/>
    <p:sldLayoutId id="2147483680" r:id="rId10"/>
    <p:sldLayoutId id="2147483679"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Video 21">
            <a:extLst>
              <a:ext uri="{FF2B5EF4-FFF2-40B4-BE49-F238E27FC236}">
                <a16:creationId xmlns:a16="http://schemas.microsoft.com/office/drawing/2014/main" id="{DABB5D03-3CDB-6E96-1D69-EDA6F179F8DB}"/>
              </a:ext>
            </a:extLst>
          </p:cNvPr>
          <p:cNvPicPr>
            <a:picLocks noChangeAspect="1"/>
          </p:cNvPicPr>
          <p:nvPr>
            <a:videoFile r:link="rId1"/>
            <p:extLst>
              <p:ext uri="{DAA4B4D4-6D71-4841-9C94-3DE7FCFB9230}">
                <p14:media xmlns:p14="http://schemas.microsoft.com/office/powerpoint/2010/main" r:embed="rId2">
                  <p14:trim st="1746" end="6864"/>
                </p14:media>
              </p:ext>
            </p:extLst>
          </p:nvPr>
        </p:nvPicPr>
        <p:blipFill rotWithShape="1">
          <a:blip r:embed="rId4"/>
          <a:srcRect t="284" r="-1" b="-1"/>
          <a:stretch>
            <a:fillRect/>
          </a:stretch>
        </p:blipFill>
        <p:spPr>
          <a:xfrm>
            <a:off x="20" y="1"/>
            <a:ext cx="12191980" cy="6857999"/>
          </a:xfrm>
          <a:prstGeom prst="rect">
            <a:avLst/>
          </a:prstGeom>
        </p:spPr>
      </p:pic>
      <p:sp>
        <p:nvSpPr>
          <p:cNvPr id="23" name="Rectangle">
            <a:extLst>
              <a:ext uri="{FF2B5EF4-FFF2-40B4-BE49-F238E27FC236}">
                <a16:creationId xmlns:a16="http://schemas.microsoft.com/office/drawing/2014/main" id="{B4F75AE3-A3AC-DE4C-98FE-EC9DC3BF8D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28393"/>
            <a:ext cx="6155707" cy="3601213"/>
          </a:xfrm>
          <a:prstGeom prst="rect">
            <a:avLst/>
          </a:prstGeom>
          <a:gradFill flip="none" rotWithShape="1">
            <a:gsLst>
              <a:gs pos="31000">
                <a:schemeClr val="bg1">
                  <a:alpha val="80000"/>
                </a:schemeClr>
              </a:gs>
              <a:gs pos="0">
                <a:schemeClr val="bg1"/>
              </a:gs>
              <a:gs pos="100000">
                <a:schemeClr val="bg1">
                  <a:alpha val="34000"/>
                </a:schemeClr>
              </a:gs>
            </a:gsLst>
            <a:path path="circle">
              <a:fillToRect r="100000" b="100000"/>
            </a:path>
            <a:tileRect l="-100000" t="-100000"/>
          </a:gradFill>
          <a:ln w="12700">
            <a:miter lim="400000"/>
          </a:ln>
        </p:spPr>
        <p:txBody>
          <a:bodyPr lIns="50800" tIns="50800" rIns="50800" bIns="50800" anchor="ctr"/>
          <a:lstStyle/>
          <a:p>
            <a:pPr algn="ctr"/>
            <a:endParaRPr sz="2600" cap="all" dirty="0">
              <a:solidFill>
                <a:srgbClr val="FFFFFF"/>
              </a:solidFill>
              <a:sym typeface="Avenir Next"/>
            </a:endParaRPr>
          </a:p>
        </p:txBody>
      </p:sp>
      <p:sp>
        <p:nvSpPr>
          <p:cNvPr id="2" name="Title 1">
            <a:extLst>
              <a:ext uri="{FF2B5EF4-FFF2-40B4-BE49-F238E27FC236}">
                <a16:creationId xmlns:a16="http://schemas.microsoft.com/office/drawing/2014/main" id="{A4677BFB-8A65-9ABC-8CE1-9F67286F83E6}"/>
              </a:ext>
            </a:extLst>
          </p:cNvPr>
          <p:cNvSpPr>
            <a:spLocks noGrp="1"/>
          </p:cNvSpPr>
          <p:nvPr>
            <p:ph type="ctrTitle"/>
          </p:nvPr>
        </p:nvSpPr>
        <p:spPr>
          <a:xfrm>
            <a:off x="565150" y="2035840"/>
            <a:ext cx="5022050" cy="1718589"/>
          </a:xfrm>
        </p:spPr>
        <p:txBody>
          <a:bodyPr>
            <a:normAutofit fontScale="90000"/>
          </a:bodyPr>
          <a:lstStyle/>
          <a:p>
            <a:pPr>
              <a:lnSpc>
                <a:spcPct val="90000"/>
              </a:lnSpc>
            </a:pPr>
            <a:r>
              <a:rPr lang="en-ZA" sz="5400" dirty="0"/>
              <a:t>Training Social network</a:t>
            </a:r>
            <a:endParaRPr lang="en-US" sz="5400" dirty="0"/>
          </a:p>
        </p:txBody>
      </p:sp>
      <p:sp>
        <p:nvSpPr>
          <p:cNvPr id="3" name="Subtitle 2">
            <a:extLst>
              <a:ext uri="{FF2B5EF4-FFF2-40B4-BE49-F238E27FC236}">
                <a16:creationId xmlns:a16="http://schemas.microsoft.com/office/drawing/2014/main" id="{5333FC44-FC3D-F0DA-704F-7DDB417266B5}"/>
              </a:ext>
            </a:extLst>
          </p:cNvPr>
          <p:cNvSpPr>
            <a:spLocks noGrp="1"/>
          </p:cNvSpPr>
          <p:nvPr>
            <p:ph type="subTitle" idx="1"/>
          </p:nvPr>
        </p:nvSpPr>
        <p:spPr>
          <a:xfrm>
            <a:off x="565150" y="3754429"/>
            <a:ext cx="5022049" cy="1063471"/>
          </a:xfrm>
        </p:spPr>
        <p:txBody>
          <a:bodyPr>
            <a:normAutofit/>
          </a:bodyPr>
          <a:lstStyle/>
          <a:p>
            <a:r>
              <a:rPr lang="en-ZA" dirty="0"/>
              <a:t>Lindokuhle Tami 219005173</a:t>
            </a:r>
            <a:endParaRPr lang="en-US" dirty="0"/>
          </a:p>
        </p:txBody>
      </p:sp>
      <p:grpSp>
        <p:nvGrpSpPr>
          <p:cNvPr id="24" name="Group 12">
            <a:extLst>
              <a:ext uri="{FF2B5EF4-FFF2-40B4-BE49-F238E27FC236}">
                <a16:creationId xmlns:a16="http://schemas.microsoft.com/office/drawing/2014/main" id="{44406D7A-DB1A-D940-8AD1-93FAF9DD71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4" name="Freeform 40">
              <a:extLst>
                <a:ext uri="{FF2B5EF4-FFF2-40B4-BE49-F238E27FC236}">
                  <a16:creationId xmlns:a16="http://schemas.microsoft.com/office/drawing/2014/main" id="{D0F85DF7-431B-BE45-B932-0E22FC3F8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41">
              <a:extLst>
                <a:ext uri="{FF2B5EF4-FFF2-40B4-BE49-F238E27FC236}">
                  <a16:creationId xmlns:a16="http://schemas.microsoft.com/office/drawing/2014/main" id="{BEA0AA89-2965-2A44-B84E-51C748B2D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42">
              <a:extLst>
                <a:ext uri="{FF2B5EF4-FFF2-40B4-BE49-F238E27FC236}">
                  <a16:creationId xmlns:a16="http://schemas.microsoft.com/office/drawing/2014/main" id="{7EC47259-887A-FD48-989C-42BC5A3C9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43">
              <a:extLst>
                <a:ext uri="{FF2B5EF4-FFF2-40B4-BE49-F238E27FC236}">
                  <a16:creationId xmlns:a16="http://schemas.microsoft.com/office/drawing/2014/main" id="{16E261C3-18BE-934F-8A2B-59BE70AE2F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44">
              <a:extLst>
                <a:ext uri="{FF2B5EF4-FFF2-40B4-BE49-F238E27FC236}">
                  <a16:creationId xmlns:a16="http://schemas.microsoft.com/office/drawing/2014/main" id="{35A2267B-0862-A24E-87D2-6CE5187CF9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45">
              <a:extLst>
                <a:ext uri="{FF2B5EF4-FFF2-40B4-BE49-F238E27FC236}">
                  <a16:creationId xmlns:a16="http://schemas.microsoft.com/office/drawing/2014/main" id="{A404A0DE-A076-8C4E-B8D4-EBC9453377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53">
              <a:extLst>
                <a:ext uri="{FF2B5EF4-FFF2-40B4-BE49-F238E27FC236}">
                  <a16:creationId xmlns:a16="http://schemas.microsoft.com/office/drawing/2014/main" id="{9EED6D73-C275-3347-BB66-C839642572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297537605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90"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2"/>
                                        </p:tgtEl>
                                      </p:cBhvr>
                                    </p:cmd>
                                  </p:childTnLst>
                                </p:cTn>
                              </p:par>
                            </p:childTnLst>
                          </p:cTn>
                        </p:par>
                      </p:childTnLst>
                    </p:cTn>
                  </p:par>
                </p:childTnLst>
              </p:cTn>
              <p:nextCondLst>
                <p:cond evt="onClick" delay="0">
                  <p:tgtEl>
                    <p:spTgt spid="22"/>
                  </p:tgtEl>
                </p:cond>
              </p:nextCondLst>
            </p:seq>
            <p:video>
              <p:cMediaNode mute="1">
                <p:cTn id="12" repeatCount="indefinite" fill="hold" display="0">
                  <p:stCondLst>
                    <p:cond delay="indefinite"/>
                  </p:stCondLst>
                </p:cTn>
                <p:tgtEl>
                  <p:spTgt spid="22"/>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4" name="Group 8">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10" name="Oval 9">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Oval 17">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Oval 23">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35" name="Straight Connector 34">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37" name="Rectangle 36">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665B630C-8A26-BF40-AD00-AAAB3F8DFB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40" name="Freeform 85">
              <a:extLst>
                <a:ext uri="{FF2B5EF4-FFF2-40B4-BE49-F238E27FC236}">
                  <a16:creationId xmlns:a16="http://schemas.microsoft.com/office/drawing/2014/main" id="{47332152-49D9-5F42-9522-9424EDC706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Freeform 87">
              <a:extLst>
                <a:ext uri="{FF2B5EF4-FFF2-40B4-BE49-F238E27FC236}">
                  <a16:creationId xmlns:a16="http://schemas.microsoft.com/office/drawing/2014/main" id="{60C97C94-6942-C048-8F6F-55E05CBA1A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89">
              <a:extLst>
                <a:ext uri="{FF2B5EF4-FFF2-40B4-BE49-F238E27FC236}">
                  <a16:creationId xmlns:a16="http://schemas.microsoft.com/office/drawing/2014/main" id="{BD92967A-BFB2-E441-AC07-5997DDDD57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100">
              <a:extLst>
                <a:ext uri="{FF2B5EF4-FFF2-40B4-BE49-F238E27FC236}">
                  <a16:creationId xmlns:a16="http://schemas.microsoft.com/office/drawing/2014/main" id="{DC25488D-5181-EC40-A6AC-862FC3787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45" name="Straight Connector 44">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413453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4" name="Content Placeholder 3">
            <a:extLst>
              <a:ext uri="{FF2B5EF4-FFF2-40B4-BE49-F238E27FC236}">
                <a16:creationId xmlns:a16="http://schemas.microsoft.com/office/drawing/2014/main" id="{EF4C5FCE-4C0E-C181-CE0B-0B468DD71309}"/>
              </a:ext>
            </a:extLst>
          </p:cNvPr>
          <p:cNvPicPr>
            <a:picLocks noGrp="1" noChangeAspect="1"/>
          </p:cNvPicPr>
          <p:nvPr>
            <p:ph idx="1"/>
          </p:nvPr>
        </p:nvPicPr>
        <p:blipFill>
          <a:blip r:embed="rId2"/>
          <a:stretch>
            <a:fillRect/>
          </a:stretch>
        </p:blipFill>
        <p:spPr>
          <a:xfrm>
            <a:off x="5264837" y="1221539"/>
            <a:ext cx="6272272" cy="4406270"/>
          </a:xfrm>
          <a:prstGeom prst="rect">
            <a:avLst/>
          </a:prstGeom>
        </p:spPr>
      </p:pic>
    </p:spTree>
    <p:extLst>
      <p:ext uri="{BB962C8B-B14F-4D97-AF65-F5344CB8AC3E}">
        <p14:creationId xmlns:p14="http://schemas.microsoft.com/office/powerpoint/2010/main" val="2403580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FA4E3EE-FB86-3E59-212F-F48B30012A34}"/>
              </a:ext>
            </a:extLst>
          </p:cNvPr>
          <p:cNvPicPr>
            <a:picLocks noGrp="1" noChangeAspect="1"/>
          </p:cNvPicPr>
          <p:nvPr>
            <p:ph idx="1"/>
          </p:nvPr>
        </p:nvPicPr>
        <p:blipFill>
          <a:blip r:embed="rId2"/>
          <a:stretch>
            <a:fillRect/>
          </a:stretch>
        </p:blipFill>
        <p:spPr>
          <a:xfrm>
            <a:off x="2654042" y="492007"/>
            <a:ext cx="5944115" cy="4919898"/>
          </a:xfrm>
          <a:prstGeom prst="rect">
            <a:avLst/>
          </a:prstGeom>
        </p:spPr>
      </p:pic>
    </p:spTree>
    <p:extLst>
      <p:ext uri="{BB962C8B-B14F-4D97-AF65-F5344CB8AC3E}">
        <p14:creationId xmlns:p14="http://schemas.microsoft.com/office/powerpoint/2010/main" val="1334083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9AC35EB-BE13-2A32-65B6-6AEB75B00799}"/>
              </a:ext>
            </a:extLst>
          </p:cNvPr>
          <p:cNvPicPr>
            <a:picLocks noGrp="1" noChangeAspect="1"/>
          </p:cNvPicPr>
          <p:nvPr>
            <p:ph idx="1"/>
          </p:nvPr>
        </p:nvPicPr>
        <p:blipFill>
          <a:blip r:embed="rId2"/>
          <a:stretch>
            <a:fillRect/>
          </a:stretch>
        </p:blipFill>
        <p:spPr>
          <a:xfrm>
            <a:off x="2611180" y="448191"/>
            <a:ext cx="5944115" cy="4950381"/>
          </a:xfrm>
          <a:prstGeom prst="rect">
            <a:avLst/>
          </a:prstGeom>
        </p:spPr>
      </p:pic>
    </p:spTree>
    <p:extLst>
      <p:ext uri="{BB962C8B-B14F-4D97-AF65-F5344CB8AC3E}">
        <p14:creationId xmlns:p14="http://schemas.microsoft.com/office/powerpoint/2010/main" val="18558040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10" name="Oval 9">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Oval 17">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Oval 23">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35" name="Straight Connector 34">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37" name="Rectangle 36">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665B630C-8A26-BF40-AD00-AAAB3F8DFB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40" name="Freeform 85">
              <a:extLst>
                <a:ext uri="{FF2B5EF4-FFF2-40B4-BE49-F238E27FC236}">
                  <a16:creationId xmlns:a16="http://schemas.microsoft.com/office/drawing/2014/main" id="{47332152-49D9-5F42-9522-9424EDC706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Freeform 87">
              <a:extLst>
                <a:ext uri="{FF2B5EF4-FFF2-40B4-BE49-F238E27FC236}">
                  <a16:creationId xmlns:a16="http://schemas.microsoft.com/office/drawing/2014/main" id="{60C97C94-6942-C048-8F6F-55E05CBA1A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89">
              <a:extLst>
                <a:ext uri="{FF2B5EF4-FFF2-40B4-BE49-F238E27FC236}">
                  <a16:creationId xmlns:a16="http://schemas.microsoft.com/office/drawing/2014/main" id="{BD92967A-BFB2-E441-AC07-5997DDDD57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100">
              <a:extLst>
                <a:ext uri="{FF2B5EF4-FFF2-40B4-BE49-F238E27FC236}">
                  <a16:creationId xmlns:a16="http://schemas.microsoft.com/office/drawing/2014/main" id="{DC25488D-5181-EC40-A6AC-862FC3787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45" name="Straight Connector 44">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413453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7" name="Content Placeholder 6">
            <a:extLst>
              <a:ext uri="{FF2B5EF4-FFF2-40B4-BE49-F238E27FC236}">
                <a16:creationId xmlns:a16="http://schemas.microsoft.com/office/drawing/2014/main" id="{8DB4F715-2FDE-A644-D38D-CA169DEE5EA6}"/>
              </a:ext>
            </a:extLst>
          </p:cNvPr>
          <p:cNvPicPr>
            <a:picLocks noGrp="1" noChangeAspect="1"/>
          </p:cNvPicPr>
          <p:nvPr>
            <p:ph idx="1"/>
          </p:nvPr>
        </p:nvPicPr>
        <p:blipFill>
          <a:blip r:embed="rId2"/>
          <a:stretch>
            <a:fillRect/>
          </a:stretch>
        </p:blipFill>
        <p:spPr>
          <a:xfrm>
            <a:off x="1699419" y="214313"/>
            <a:ext cx="6844506" cy="5546725"/>
          </a:xfrm>
          <a:prstGeom prst="rect">
            <a:avLst/>
          </a:prstGeom>
        </p:spPr>
      </p:pic>
    </p:spTree>
    <p:extLst>
      <p:ext uri="{BB962C8B-B14F-4D97-AF65-F5344CB8AC3E}">
        <p14:creationId xmlns:p14="http://schemas.microsoft.com/office/powerpoint/2010/main" val="4136002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804C042-594E-05E7-893C-F933E8A1CC21}"/>
              </a:ext>
            </a:extLst>
          </p:cNvPr>
          <p:cNvPicPr>
            <a:picLocks noGrp="1" noChangeAspect="1"/>
          </p:cNvPicPr>
          <p:nvPr>
            <p:ph idx="1"/>
          </p:nvPr>
        </p:nvPicPr>
        <p:blipFill>
          <a:blip r:embed="rId2"/>
          <a:stretch>
            <a:fillRect/>
          </a:stretch>
        </p:blipFill>
        <p:spPr>
          <a:xfrm>
            <a:off x="1485900" y="342900"/>
            <a:ext cx="7833349" cy="5086350"/>
          </a:xfrm>
          <a:prstGeom prst="rect">
            <a:avLst/>
          </a:prstGeom>
        </p:spPr>
      </p:pic>
    </p:spTree>
    <p:extLst>
      <p:ext uri="{BB962C8B-B14F-4D97-AF65-F5344CB8AC3E}">
        <p14:creationId xmlns:p14="http://schemas.microsoft.com/office/powerpoint/2010/main" val="38977417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562E1E-7B4F-E02D-7FA0-A000DDD60FF9}"/>
              </a:ext>
            </a:extLst>
          </p:cNvPr>
          <p:cNvPicPr>
            <a:picLocks noGrp="1" noChangeAspect="1"/>
          </p:cNvPicPr>
          <p:nvPr>
            <p:ph idx="1"/>
          </p:nvPr>
        </p:nvPicPr>
        <p:blipFill>
          <a:blip r:embed="rId2"/>
          <a:stretch>
            <a:fillRect/>
          </a:stretch>
        </p:blipFill>
        <p:spPr>
          <a:xfrm>
            <a:off x="514351" y="371475"/>
            <a:ext cx="7205126" cy="5243513"/>
          </a:xfrm>
          <a:prstGeom prst="rect">
            <a:avLst/>
          </a:prstGeom>
        </p:spPr>
      </p:pic>
    </p:spTree>
    <p:extLst>
      <p:ext uri="{BB962C8B-B14F-4D97-AF65-F5344CB8AC3E}">
        <p14:creationId xmlns:p14="http://schemas.microsoft.com/office/powerpoint/2010/main" val="320549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9AFDC-3A9B-FD50-FF35-A05D25D61F40}"/>
              </a:ext>
            </a:extLst>
          </p:cNvPr>
          <p:cNvSpPr>
            <a:spLocks noGrp="1"/>
          </p:cNvSpPr>
          <p:nvPr>
            <p:ph type="title"/>
          </p:nvPr>
        </p:nvSpPr>
        <p:spPr/>
        <p:txBody>
          <a:bodyPr/>
          <a:lstStyle/>
          <a:p>
            <a:r>
              <a:rPr lang="en-ZA" dirty="0"/>
              <a:t>References</a:t>
            </a:r>
            <a:endParaRPr lang="en-US" dirty="0"/>
          </a:p>
        </p:txBody>
      </p:sp>
      <p:sp>
        <p:nvSpPr>
          <p:cNvPr id="3" name="Content Placeholder 2">
            <a:extLst>
              <a:ext uri="{FF2B5EF4-FFF2-40B4-BE49-F238E27FC236}">
                <a16:creationId xmlns:a16="http://schemas.microsoft.com/office/drawing/2014/main" id="{4F810FEC-CD33-916F-BA5C-68382A303330}"/>
              </a:ext>
            </a:extLst>
          </p:cNvPr>
          <p:cNvSpPr>
            <a:spLocks noGrp="1"/>
          </p:cNvSpPr>
          <p:nvPr>
            <p:ph idx="1"/>
          </p:nvPr>
        </p:nvSpPr>
        <p:spPr/>
        <p:txBody>
          <a:bodyPr/>
          <a:lstStyle/>
          <a:p>
            <a:r>
              <a:rPr lang="en-ZA" dirty="0"/>
              <a:t>Interactive, H., New Study Finds 73% Of People Who Set Fitness Goals As New Year’s Resolutions Give Them Up–Bodybuilding. com. Bodybuilding. com.</a:t>
            </a:r>
          </a:p>
          <a:p>
            <a:r>
              <a:rPr lang="en-ZA" dirty="0"/>
              <a:t>Pamela </a:t>
            </a:r>
            <a:r>
              <a:rPr lang="en-ZA" dirty="0" err="1"/>
              <a:t>Rackow</a:t>
            </a:r>
            <a:r>
              <a:rPr lang="en-ZA" dirty="0"/>
              <a:t>, </a:t>
            </a:r>
            <a:r>
              <a:rPr lang="en-ZA" dirty="0" err="1"/>
              <a:t>Urte</a:t>
            </a:r>
            <a:r>
              <a:rPr lang="en-ZA" dirty="0"/>
              <a:t> Scholz, Rainer Hornung. Received social support and exercising: An intervention study to test the enabling hypothesis. British Journal of Health Psychology, 2015; 20 (4)</a:t>
            </a:r>
          </a:p>
          <a:p>
            <a:endParaRPr lang="en-US" dirty="0"/>
          </a:p>
        </p:txBody>
      </p:sp>
    </p:spTree>
    <p:extLst>
      <p:ext uri="{BB962C8B-B14F-4D97-AF65-F5344CB8AC3E}">
        <p14:creationId xmlns:p14="http://schemas.microsoft.com/office/powerpoint/2010/main" val="1621969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8" name="Group 47">
            <a:extLst>
              <a:ext uri="{FF2B5EF4-FFF2-40B4-BE49-F238E27FC236}">
                <a16:creationId xmlns:a16="http://schemas.microsoft.com/office/drawing/2014/main" id="{7A00BDF4-7643-A942-A588-F24E4E09AA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49" name="Freeform 32">
              <a:extLst>
                <a:ext uri="{FF2B5EF4-FFF2-40B4-BE49-F238E27FC236}">
                  <a16:creationId xmlns:a16="http://schemas.microsoft.com/office/drawing/2014/main" id="{90B25A21-16B9-8D47-928B-2367A0B8C0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0" name="Freeform 34">
              <a:extLst>
                <a:ext uri="{FF2B5EF4-FFF2-40B4-BE49-F238E27FC236}">
                  <a16:creationId xmlns:a16="http://schemas.microsoft.com/office/drawing/2014/main" id="{E5E64190-3AC0-0A48-9917-5FAE935A85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1" name="Freeform 47">
              <a:extLst>
                <a:ext uri="{FF2B5EF4-FFF2-40B4-BE49-F238E27FC236}">
                  <a16:creationId xmlns:a16="http://schemas.microsoft.com/office/drawing/2014/main" id="{AE71CDB8-B430-F14E-99C8-E6AAB8E21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2" name="Freeform 48">
              <a:extLst>
                <a:ext uri="{FF2B5EF4-FFF2-40B4-BE49-F238E27FC236}">
                  <a16:creationId xmlns:a16="http://schemas.microsoft.com/office/drawing/2014/main" id="{DCA37B0A-FCCC-7642-B70D-56AD50049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4" name="Title 3">
            <a:extLst>
              <a:ext uri="{FF2B5EF4-FFF2-40B4-BE49-F238E27FC236}">
                <a16:creationId xmlns:a16="http://schemas.microsoft.com/office/drawing/2014/main" id="{E73192BB-2024-1938-96CD-1D8C813CC5E7}"/>
              </a:ext>
            </a:extLst>
          </p:cNvPr>
          <p:cNvSpPr>
            <a:spLocks noGrp="1"/>
          </p:cNvSpPr>
          <p:nvPr>
            <p:ph type="title"/>
          </p:nvPr>
        </p:nvSpPr>
        <p:spPr>
          <a:xfrm>
            <a:off x="5224243" y="770890"/>
            <a:ext cx="6400999" cy="1268984"/>
          </a:xfrm>
        </p:spPr>
        <p:txBody>
          <a:bodyPr>
            <a:normAutofit/>
          </a:bodyPr>
          <a:lstStyle/>
          <a:p>
            <a:r>
              <a:rPr lang="en-ZA" dirty="0"/>
              <a:t>Content</a:t>
            </a:r>
            <a:endParaRPr lang="en-US" dirty="0"/>
          </a:p>
        </p:txBody>
      </p:sp>
      <p:sp>
        <p:nvSpPr>
          <p:cNvPr id="41" name="Content Placeholder 2">
            <a:extLst>
              <a:ext uri="{FF2B5EF4-FFF2-40B4-BE49-F238E27FC236}">
                <a16:creationId xmlns:a16="http://schemas.microsoft.com/office/drawing/2014/main" id="{881ECF77-0B9F-CAD7-96AE-89A3D4AE3740}"/>
              </a:ext>
            </a:extLst>
          </p:cNvPr>
          <p:cNvSpPr>
            <a:spLocks noGrp="1"/>
          </p:cNvSpPr>
          <p:nvPr>
            <p:ph idx="1"/>
          </p:nvPr>
        </p:nvSpPr>
        <p:spPr>
          <a:xfrm>
            <a:off x="5224243" y="2160016"/>
            <a:ext cx="6400999" cy="3601212"/>
          </a:xfrm>
        </p:spPr>
        <p:txBody>
          <a:bodyPr>
            <a:normAutofit/>
          </a:bodyPr>
          <a:lstStyle/>
          <a:p>
            <a:r>
              <a:rPr lang="en-ZA" dirty="0"/>
              <a:t>Background </a:t>
            </a:r>
          </a:p>
          <a:p>
            <a:r>
              <a:rPr lang="en-ZA" dirty="0"/>
              <a:t>Aim of the application</a:t>
            </a:r>
          </a:p>
          <a:p>
            <a:r>
              <a:rPr lang="en-ZA" dirty="0"/>
              <a:t>Solution</a:t>
            </a:r>
            <a:endParaRPr lang="en-US" dirty="0"/>
          </a:p>
        </p:txBody>
      </p:sp>
      <p:pic>
        <p:nvPicPr>
          <p:cNvPr id="6" name="Picture 5">
            <a:extLst>
              <a:ext uri="{FF2B5EF4-FFF2-40B4-BE49-F238E27FC236}">
                <a16:creationId xmlns:a16="http://schemas.microsoft.com/office/drawing/2014/main" id="{7D7830CF-F793-5518-D98A-FE636806B731}"/>
              </a:ext>
            </a:extLst>
          </p:cNvPr>
          <p:cNvPicPr>
            <a:picLocks noChangeAspect="1"/>
          </p:cNvPicPr>
          <p:nvPr/>
        </p:nvPicPr>
        <p:blipFill rotWithShape="1">
          <a:blip r:embed="rId2"/>
          <a:srcRect l="47200" r="-2" b="-2"/>
          <a:stretch/>
        </p:blipFill>
        <p:spPr>
          <a:xfrm>
            <a:off x="20" y="1"/>
            <a:ext cx="4657325" cy="6857999"/>
          </a:xfrm>
          <a:prstGeom prst="rect">
            <a:avLst/>
          </a:prstGeom>
        </p:spPr>
      </p:pic>
      <p:cxnSp>
        <p:nvCxnSpPr>
          <p:cNvPr id="54" name="Straight Connector 53">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24243" y="6087110"/>
            <a:ext cx="6400999"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489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41">
                                            <p:txEl>
                                              <p:pRg st="0" end="0"/>
                                            </p:txEl>
                                          </p:spTgt>
                                        </p:tgtEl>
                                        <p:attrNameLst>
                                          <p:attrName>style.visibility</p:attrName>
                                        </p:attrNameLst>
                                      </p:cBhvr>
                                      <p:to>
                                        <p:strVal val="visible"/>
                                      </p:to>
                                    </p:set>
                                    <p:anim calcmode="lin" valueType="num">
                                      <p:cBhvr additive="base">
                                        <p:cTn id="14" dur="500" fill="hold"/>
                                        <p:tgtEl>
                                          <p:spTgt spid="41">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4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41">
                                            <p:txEl>
                                              <p:pRg st="1" end="1"/>
                                            </p:txEl>
                                          </p:spTgt>
                                        </p:tgtEl>
                                        <p:attrNameLst>
                                          <p:attrName>style.visibility</p:attrName>
                                        </p:attrNameLst>
                                      </p:cBhvr>
                                      <p:to>
                                        <p:strVal val="visible"/>
                                      </p:to>
                                    </p:set>
                                    <p:animEffect transition="in" filter="fade">
                                      <p:cBhvr>
                                        <p:cTn id="20" dur="1000"/>
                                        <p:tgtEl>
                                          <p:spTgt spid="41">
                                            <p:txEl>
                                              <p:pRg st="1" end="1"/>
                                            </p:txEl>
                                          </p:spTgt>
                                        </p:tgtEl>
                                      </p:cBhvr>
                                    </p:animEffect>
                                    <p:anim calcmode="lin" valueType="num">
                                      <p:cBhvr>
                                        <p:cTn id="21" dur="1000" fill="hold"/>
                                        <p:tgtEl>
                                          <p:spTgt spid="41">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4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1">
                                            <p:txEl>
                                              <p:pRg st="2" end="2"/>
                                            </p:txEl>
                                          </p:spTgt>
                                        </p:tgtEl>
                                        <p:attrNameLst>
                                          <p:attrName>style.visibility</p:attrName>
                                        </p:attrNameLst>
                                      </p:cBhvr>
                                      <p:to>
                                        <p:strVal val="visible"/>
                                      </p:to>
                                    </p:set>
                                    <p:anim calcmode="lin" valueType="num">
                                      <p:cBhvr additive="base">
                                        <p:cTn id="27" dur="500" fill="hold"/>
                                        <p:tgtEl>
                                          <p:spTgt spid="41">
                                            <p:txEl>
                                              <p:pRg st="2" end="2"/>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1">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D90E9-753B-7448-6AF0-48BFBA62AD38}"/>
              </a:ext>
            </a:extLst>
          </p:cNvPr>
          <p:cNvSpPr>
            <a:spLocks noGrp="1"/>
          </p:cNvSpPr>
          <p:nvPr>
            <p:ph type="title"/>
          </p:nvPr>
        </p:nvSpPr>
        <p:spPr>
          <a:xfrm>
            <a:off x="565150" y="770890"/>
            <a:ext cx="3625377" cy="686435"/>
          </a:xfrm>
        </p:spPr>
        <p:txBody>
          <a:bodyPr>
            <a:normAutofit fontScale="90000"/>
          </a:bodyPr>
          <a:lstStyle/>
          <a:p>
            <a:r>
              <a:rPr lang="en-ZA" dirty="0"/>
              <a:t>Background</a:t>
            </a:r>
            <a:endParaRPr lang="en-US" dirty="0"/>
          </a:p>
        </p:txBody>
      </p:sp>
      <p:pic>
        <p:nvPicPr>
          <p:cNvPr id="5" name="Content Placeholder 4" descr="A picture containing text&#10;&#10;Description automatically generated">
            <a:extLst>
              <a:ext uri="{FF2B5EF4-FFF2-40B4-BE49-F238E27FC236}">
                <a16:creationId xmlns:a16="http://schemas.microsoft.com/office/drawing/2014/main" id="{F855FA2D-A3E9-D469-7343-AB91EB518B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20381" y="2160588"/>
            <a:ext cx="3625376" cy="3600450"/>
          </a:xfrm>
        </p:spPr>
      </p:pic>
      <p:sp>
        <p:nvSpPr>
          <p:cNvPr id="6" name="Title 1">
            <a:extLst>
              <a:ext uri="{FF2B5EF4-FFF2-40B4-BE49-F238E27FC236}">
                <a16:creationId xmlns:a16="http://schemas.microsoft.com/office/drawing/2014/main" id="{5D0DACB3-6A3B-A364-C803-BA74D06AB38E}"/>
              </a:ext>
            </a:extLst>
          </p:cNvPr>
          <p:cNvSpPr txBox="1">
            <a:spLocks/>
          </p:cNvSpPr>
          <p:nvPr/>
        </p:nvSpPr>
        <p:spPr>
          <a:xfrm>
            <a:off x="5800725" y="631888"/>
            <a:ext cx="5643563" cy="5129149"/>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a:lstStyle>
          <a:p>
            <a:r>
              <a:rPr lang="en-ZA" sz="2000" b="1" i="0" dirty="0">
                <a:solidFill>
                  <a:srgbClr val="333333"/>
                </a:solidFill>
                <a:effectLst/>
                <a:latin typeface="ProximaNovaExCnBold"/>
              </a:rPr>
              <a:t>New Study Finds 73% Of People Who Set Fitness Goals As New Year's Resolutions Give Them Up(Dr Beradi,2013)</a:t>
            </a:r>
          </a:p>
          <a:p>
            <a:endParaRPr lang="en-ZA" sz="2000" dirty="0">
              <a:solidFill>
                <a:srgbClr val="333333"/>
              </a:solidFill>
              <a:latin typeface="ProximaNovaExCnBold"/>
            </a:endParaRPr>
          </a:p>
          <a:p>
            <a:r>
              <a:rPr lang="en-ZA" sz="2000" b="1" i="0" dirty="0">
                <a:solidFill>
                  <a:srgbClr val="333333"/>
                </a:solidFill>
                <a:effectLst/>
                <a:latin typeface="ProximaNovaExCnBold"/>
              </a:rPr>
              <a:t>A new exercise partner is the key to exercising more (</a:t>
            </a:r>
            <a:r>
              <a:rPr lang="en-US" sz="1800" dirty="0">
                <a:effectLst/>
                <a:latin typeface="Calibri" panose="020F0502020204030204" pitchFamily="34" charset="0"/>
                <a:ea typeface="Calibri" panose="020F0502020204030204" pitchFamily="34" charset="0"/>
                <a:cs typeface="Times New Roman" panose="02020603050405020304" pitchFamily="18" charset="0"/>
              </a:rPr>
              <a:t>Rackow,2015)</a:t>
            </a:r>
            <a:endParaRPr lang="en-ZA" sz="2000" b="1" i="0" dirty="0">
              <a:solidFill>
                <a:srgbClr val="333333"/>
              </a:solidFill>
              <a:effectLst/>
              <a:latin typeface="ProximaNovaExCnBold"/>
            </a:endParaRPr>
          </a:p>
          <a:p>
            <a:r>
              <a:rPr lang="en-US" dirty="0"/>
              <a:t>Reasons for quitting :</a:t>
            </a:r>
          </a:p>
          <a:p>
            <a:r>
              <a:rPr lang="en-US" sz="1400" dirty="0"/>
              <a:t>Lack of motivation</a:t>
            </a:r>
          </a:p>
          <a:p>
            <a:r>
              <a:rPr lang="en-US" sz="1400" dirty="0"/>
              <a:t>No accountability</a:t>
            </a:r>
          </a:p>
          <a:p>
            <a:r>
              <a:rPr lang="en-US" sz="1400" dirty="0"/>
              <a:t>Wanting to see instant results</a:t>
            </a:r>
          </a:p>
          <a:p>
            <a:r>
              <a:rPr lang="en-US" sz="1400" dirty="0"/>
              <a:t>Not enjoying the process</a:t>
            </a:r>
          </a:p>
        </p:txBody>
      </p:sp>
    </p:spTree>
    <p:extLst>
      <p:ext uri="{BB962C8B-B14F-4D97-AF65-F5344CB8AC3E}">
        <p14:creationId xmlns:p14="http://schemas.microsoft.com/office/powerpoint/2010/main" val="200007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 calcmode="lin" valueType="num">
                                      <p:cBhvr additive="base">
                                        <p:cTn id="13"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 calcmode="lin" valueType="num">
                                      <p:cBhvr additive="base">
                                        <p:cTn id="19"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 calcmode="lin" valueType="num">
                                      <p:cBhvr additive="base">
                                        <p:cTn id="23"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 calcmode="lin" valueType="num">
                                      <p:cBhvr additive="base">
                                        <p:cTn id="27"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6">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 calcmode="lin" valueType="num">
                                      <p:cBhvr additive="base">
                                        <p:cTn id="31"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6" end="6"/>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anim calcmode="lin" valueType="num">
                                      <p:cBhvr additive="base">
                                        <p:cTn id="35"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6" presetClass="entr" presetSubtype="0" fill="hold" nodeType="click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wipe(down)">
                                      <p:cBhvr>
                                        <p:cTn id="41" dur="580">
                                          <p:stCondLst>
                                            <p:cond delay="0"/>
                                          </p:stCondLst>
                                        </p:cTn>
                                        <p:tgtEl>
                                          <p:spTgt spid="5"/>
                                        </p:tgtEl>
                                      </p:cBhvr>
                                    </p:animEffect>
                                    <p:anim calcmode="lin" valueType="num">
                                      <p:cBhvr>
                                        <p:cTn id="42"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43"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44"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45"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46"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47" dur="26">
                                          <p:stCondLst>
                                            <p:cond delay="650"/>
                                          </p:stCondLst>
                                        </p:cTn>
                                        <p:tgtEl>
                                          <p:spTgt spid="5"/>
                                        </p:tgtEl>
                                      </p:cBhvr>
                                      <p:to x="100000" y="60000"/>
                                    </p:animScale>
                                    <p:animScale>
                                      <p:cBhvr>
                                        <p:cTn id="48" dur="166" decel="50000">
                                          <p:stCondLst>
                                            <p:cond delay="676"/>
                                          </p:stCondLst>
                                        </p:cTn>
                                        <p:tgtEl>
                                          <p:spTgt spid="5"/>
                                        </p:tgtEl>
                                      </p:cBhvr>
                                      <p:to x="100000" y="100000"/>
                                    </p:animScale>
                                    <p:animScale>
                                      <p:cBhvr>
                                        <p:cTn id="49" dur="26">
                                          <p:stCondLst>
                                            <p:cond delay="1312"/>
                                          </p:stCondLst>
                                        </p:cTn>
                                        <p:tgtEl>
                                          <p:spTgt spid="5"/>
                                        </p:tgtEl>
                                      </p:cBhvr>
                                      <p:to x="100000" y="80000"/>
                                    </p:animScale>
                                    <p:animScale>
                                      <p:cBhvr>
                                        <p:cTn id="50" dur="166" decel="50000">
                                          <p:stCondLst>
                                            <p:cond delay="1338"/>
                                          </p:stCondLst>
                                        </p:cTn>
                                        <p:tgtEl>
                                          <p:spTgt spid="5"/>
                                        </p:tgtEl>
                                      </p:cBhvr>
                                      <p:to x="100000" y="100000"/>
                                    </p:animScale>
                                    <p:animScale>
                                      <p:cBhvr>
                                        <p:cTn id="51" dur="26">
                                          <p:stCondLst>
                                            <p:cond delay="1642"/>
                                          </p:stCondLst>
                                        </p:cTn>
                                        <p:tgtEl>
                                          <p:spTgt spid="5"/>
                                        </p:tgtEl>
                                      </p:cBhvr>
                                      <p:to x="100000" y="90000"/>
                                    </p:animScale>
                                    <p:animScale>
                                      <p:cBhvr>
                                        <p:cTn id="52" dur="166" decel="50000">
                                          <p:stCondLst>
                                            <p:cond delay="1668"/>
                                          </p:stCondLst>
                                        </p:cTn>
                                        <p:tgtEl>
                                          <p:spTgt spid="5"/>
                                        </p:tgtEl>
                                      </p:cBhvr>
                                      <p:to x="100000" y="100000"/>
                                    </p:animScale>
                                    <p:animScale>
                                      <p:cBhvr>
                                        <p:cTn id="53" dur="26">
                                          <p:stCondLst>
                                            <p:cond delay="1808"/>
                                          </p:stCondLst>
                                        </p:cTn>
                                        <p:tgtEl>
                                          <p:spTgt spid="5"/>
                                        </p:tgtEl>
                                      </p:cBhvr>
                                      <p:to x="100000" y="95000"/>
                                    </p:animScale>
                                    <p:animScale>
                                      <p:cBhvr>
                                        <p:cTn id="54"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208211A-9745-37B5-4345-994A82C6EC9A}"/>
              </a:ext>
            </a:extLst>
          </p:cNvPr>
          <p:cNvSpPr>
            <a:spLocks noGrp="1"/>
          </p:cNvSpPr>
          <p:nvPr>
            <p:ph type="title"/>
          </p:nvPr>
        </p:nvSpPr>
        <p:spPr>
          <a:xfrm>
            <a:off x="565150" y="770890"/>
            <a:ext cx="6400999" cy="1268984"/>
          </a:xfrm>
        </p:spPr>
        <p:txBody>
          <a:bodyPr>
            <a:normAutofit/>
          </a:bodyPr>
          <a:lstStyle/>
          <a:p>
            <a:r>
              <a:rPr lang="en-ZA" dirty="0"/>
              <a:t>Aim</a:t>
            </a:r>
            <a:endParaRPr lang="en-US" dirty="0"/>
          </a:p>
        </p:txBody>
      </p:sp>
      <p:sp>
        <p:nvSpPr>
          <p:cNvPr id="3" name="Content Placeholder 2">
            <a:extLst>
              <a:ext uri="{FF2B5EF4-FFF2-40B4-BE49-F238E27FC236}">
                <a16:creationId xmlns:a16="http://schemas.microsoft.com/office/drawing/2014/main" id="{F56BEC48-AA7B-F8BF-D710-9BB1A22CE6F0}"/>
              </a:ext>
            </a:extLst>
          </p:cNvPr>
          <p:cNvSpPr>
            <a:spLocks noGrp="1"/>
          </p:cNvSpPr>
          <p:nvPr>
            <p:ph idx="1"/>
          </p:nvPr>
        </p:nvSpPr>
        <p:spPr>
          <a:xfrm>
            <a:off x="565150" y="1758772"/>
            <a:ext cx="6400999" cy="4002456"/>
          </a:xfrm>
        </p:spPr>
        <p:txBody>
          <a:bodyPr>
            <a:normAutofit fontScale="92500" lnSpcReduction="10000"/>
          </a:bodyPr>
          <a:lstStyle/>
          <a:p>
            <a:r>
              <a:rPr lang="en-ZA" dirty="0"/>
              <a:t>Create a social network that connects a person to other exercise companions </a:t>
            </a:r>
            <a:r>
              <a:rPr lang="en-ZA" u="sng" dirty="0"/>
              <a:t>who are at the same level </a:t>
            </a:r>
            <a:r>
              <a:rPr lang="en-ZA" dirty="0"/>
              <a:t>as him as her.</a:t>
            </a:r>
          </a:p>
          <a:p>
            <a:r>
              <a:rPr lang="en-ZA" dirty="0"/>
              <a:t>By same level we mean physical ability for example, people who can only walking will be linked together.</a:t>
            </a:r>
          </a:p>
          <a:p>
            <a:r>
              <a:rPr lang="en-ZA" dirty="0"/>
              <a:t>For those that are more physically capable an algorithm will connect them together using certain measures of their physical ability that are generally accepted to measure physical ability, for example, the number of push-ups a person can make in 60 sec.</a:t>
            </a:r>
          </a:p>
          <a:p>
            <a:endParaRPr lang="en-US" dirty="0"/>
          </a:p>
        </p:txBody>
      </p:sp>
      <p:grpSp>
        <p:nvGrpSpPr>
          <p:cNvPr id="29" name="Group 28">
            <a:extLst>
              <a:ext uri="{FF2B5EF4-FFF2-40B4-BE49-F238E27FC236}">
                <a16:creationId xmlns:a16="http://schemas.microsoft.com/office/drawing/2014/main" id="{1B5E71B3-7269-894E-A00B-31D341365F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30" name="Freeform 85">
              <a:extLst>
                <a:ext uri="{FF2B5EF4-FFF2-40B4-BE49-F238E27FC236}">
                  <a16:creationId xmlns:a16="http://schemas.microsoft.com/office/drawing/2014/main" id="{FFFA3A20-1539-CC4A-9BE1-7415FE5A98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Freeform 87">
              <a:extLst>
                <a:ext uri="{FF2B5EF4-FFF2-40B4-BE49-F238E27FC236}">
                  <a16:creationId xmlns:a16="http://schemas.microsoft.com/office/drawing/2014/main" id="{44EBCCFB-8EAB-2442-8E02-293F08D50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Freeform 89">
              <a:extLst>
                <a:ext uri="{FF2B5EF4-FFF2-40B4-BE49-F238E27FC236}">
                  <a16:creationId xmlns:a16="http://schemas.microsoft.com/office/drawing/2014/main" id="{AFD14830-CC36-D64E-8173-398042563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97">
              <a:extLst>
                <a:ext uri="{FF2B5EF4-FFF2-40B4-BE49-F238E27FC236}">
                  <a16:creationId xmlns:a16="http://schemas.microsoft.com/office/drawing/2014/main" id="{FAA40AB8-EB6E-A44D-B3CA-7D25B64F5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cxnSp>
        <p:nvCxnSpPr>
          <p:cNvPr id="35" name="Straight Connector 34">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640437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7" name="Graphic 6" descr="Dumbbell">
            <a:extLst>
              <a:ext uri="{FF2B5EF4-FFF2-40B4-BE49-F238E27FC236}">
                <a16:creationId xmlns:a16="http://schemas.microsoft.com/office/drawing/2014/main" id="{12E7DDAE-189E-52A2-F2DC-7FD20E42A3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18583" y="1427772"/>
            <a:ext cx="4002456" cy="4002456"/>
          </a:xfrm>
          <a:prstGeom prst="rect">
            <a:avLst/>
          </a:prstGeom>
        </p:spPr>
      </p:pic>
    </p:spTree>
    <p:extLst>
      <p:ext uri="{BB962C8B-B14F-4D97-AF65-F5344CB8AC3E}">
        <p14:creationId xmlns:p14="http://schemas.microsoft.com/office/powerpoint/2010/main" val="2039650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0 0 L 0 -0.25 E" pathEditMode="relative" ptsTypes="">
                                      <p:cBhvr>
                                        <p:cTn id="6" dur="2000" fill="hold"/>
                                        <p:tgtEl>
                                          <p:spTgt spid="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picture containing text, clipart&#10;&#10;Description automatically generated">
            <a:extLst>
              <a:ext uri="{FF2B5EF4-FFF2-40B4-BE49-F238E27FC236}">
                <a16:creationId xmlns:a16="http://schemas.microsoft.com/office/drawing/2014/main" id="{87D9D24C-8F41-C6FD-C505-0473250F995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20234" y="1654937"/>
            <a:ext cx="1456944" cy="1865376"/>
          </a:xfrm>
        </p:spPr>
      </p:pic>
      <p:sp>
        <p:nvSpPr>
          <p:cNvPr id="8" name="Arrow: Right 7">
            <a:extLst>
              <a:ext uri="{FF2B5EF4-FFF2-40B4-BE49-F238E27FC236}">
                <a16:creationId xmlns:a16="http://schemas.microsoft.com/office/drawing/2014/main" id="{33D19220-6C5D-7E47-D400-727DFEB715E2}"/>
              </a:ext>
            </a:extLst>
          </p:cNvPr>
          <p:cNvSpPr/>
          <p:nvPr/>
        </p:nvSpPr>
        <p:spPr>
          <a:xfrm>
            <a:off x="3457575" y="2300288"/>
            <a:ext cx="1600200" cy="4429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group of people running&#10;&#10;Description automatically generated">
            <a:extLst>
              <a:ext uri="{FF2B5EF4-FFF2-40B4-BE49-F238E27FC236}">
                <a16:creationId xmlns:a16="http://schemas.microsoft.com/office/drawing/2014/main" id="{452226A7-19DA-F61D-6594-F198D2AAEA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71688" y="88490"/>
            <a:ext cx="3988401" cy="3431823"/>
          </a:xfrm>
          <a:prstGeom prst="rect">
            <a:avLst/>
          </a:prstGeom>
        </p:spPr>
      </p:pic>
      <p:pic>
        <p:nvPicPr>
          <p:cNvPr id="12" name="Picture 11" descr="A group of women running&#10;&#10;Description automatically generated with medium confidence">
            <a:extLst>
              <a:ext uri="{FF2B5EF4-FFF2-40B4-BE49-F238E27FC236}">
                <a16:creationId xmlns:a16="http://schemas.microsoft.com/office/drawing/2014/main" id="{EAAD6C88-34A1-EF98-FE63-13D2F7862F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71688" y="3623732"/>
            <a:ext cx="4225468" cy="2980267"/>
          </a:xfrm>
          <a:prstGeom prst="rect">
            <a:avLst/>
          </a:prstGeom>
        </p:spPr>
      </p:pic>
      <p:sp>
        <p:nvSpPr>
          <p:cNvPr id="13" name="Thought Bubble: Cloud 12">
            <a:extLst>
              <a:ext uri="{FF2B5EF4-FFF2-40B4-BE49-F238E27FC236}">
                <a16:creationId xmlns:a16="http://schemas.microsoft.com/office/drawing/2014/main" id="{EE4598CF-7D28-FE57-6D93-206E11B0A682}"/>
              </a:ext>
            </a:extLst>
          </p:cNvPr>
          <p:cNvSpPr/>
          <p:nvPr/>
        </p:nvSpPr>
        <p:spPr>
          <a:xfrm>
            <a:off x="1885950" y="671513"/>
            <a:ext cx="1191228" cy="842962"/>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I quit</a:t>
            </a:r>
            <a:endParaRPr lang="en-US" dirty="0"/>
          </a:p>
        </p:txBody>
      </p:sp>
      <p:pic>
        <p:nvPicPr>
          <p:cNvPr id="14" name="Picture 13">
            <a:extLst>
              <a:ext uri="{FF2B5EF4-FFF2-40B4-BE49-F238E27FC236}">
                <a16:creationId xmlns:a16="http://schemas.microsoft.com/office/drawing/2014/main" id="{BD74BBE3-3710-4C91-C54D-D9C07295BEAA}"/>
              </a:ext>
            </a:extLst>
          </p:cNvPr>
          <p:cNvPicPr>
            <a:picLocks noChangeAspect="1"/>
          </p:cNvPicPr>
          <p:nvPr/>
        </p:nvPicPr>
        <p:blipFill>
          <a:blip r:embed="rId5"/>
          <a:stretch>
            <a:fillRect/>
          </a:stretch>
        </p:blipFill>
        <p:spPr>
          <a:xfrm rot="2168930">
            <a:off x="3144911" y="3279500"/>
            <a:ext cx="1621677" cy="481626"/>
          </a:xfrm>
          <a:prstGeom prst="rect">
            <a:avLst/>
          </a:prstGeom>
        </p:spPr>
      </p:pic>
    </p:spTree>
    <p:extLst>
      <p:ext uri="{BB962C8B-B14F-4D97-AF65-F5344CB8AC3E}">
        <p14:creationId xmlns:p14="http://schemas.microsoft.com/office/powerpoint/2010/main" val="3437506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13" name="Oval 12">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Oval 15">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Oval 20">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Oval 26">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4"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6"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cxnSp>
        <p:nvCxnSpPr>
          <p:cNvPr id="38" name="Straight Connector 37">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40" name="Rectangle 39">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group of people running on a bridge&#10;&#10;Description automatically generated with low confidence">
            <a:extLst>
              <a:ext uri="{FF2B5EF4-FFF2-40B4-BE49-F238E27FC236}">
                <a16:creationId xmlns:a16="http://schemas.microsoft.com/office/drawing/2014/main" id="{AEABA755-7AF8-D09A-A8E8-94340A12FE6D}"/>
              </a:ext>
            </a:extLst>
          </p:cNvPr>
          <p:cNvPicPr>
            <a:picLocks noChangeAspect="1"/>
          </p:cNvPicPr>
          <p:nvPr/>
        </p:nvPicPr>
        <p:blipFill rotWithShape="1">
          <a:blip r:embed="rId2">
            <a:extLst>
              <a:ext uri="{28A0092B-C50C-407E-A947-70E740481C1C}">
                <a14:useLocalDpi xmlns:a14="http://schemas.microsoft.com/office/drawing/2010/main" val="0"/>
              </a:ext>
            </a:extLst>
          </a:blip>
          <a:srcRect r="3" b="1671"/>
          <a:stretch/>
        </p:blipFill>
        <p:spPr>
          <a:xfrm>
            <a:off x="653260" y="681647"/>
            <a:ext cx="5326632" cy="3496209"/>
          </a:xfrm>
          <a:prstGeom prst="rect">
            <a:avLst/>
          </a:prstGeom>
        </p:spPr>
      </p:pic>
      <p:grpSp>
        <p:nvGrpSpPr>
          <p:cNvPr id="42" name="Group 41">
            <a:extLst>
              <a:ext uri="{FF2B5EF4-FFF2-40B4-BE49-F238E27FC236}">
                <a16:creationId xmlns:a16="http://schemas.microsoft.com/office/drawing/2014/main" id="{BCFFF971-DAC9-F44B-9F22-4B030B6B61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43" name="Oval 42">
              <a:extLst>
                <a:ext uri="{FF2B5EF4-FFF2-40B4-BE49-F238E27FC236}">
                  <a16:creationId xmlns:a16="http://schemas.microsoft.com/office/drawing/2014/main" id="{AA637262-7483-9F43-A425-2A50FAE310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39">
              <a:extLst>
                <a:ext uri="{FF2B5EF4-FFF2-40B4-BE49-F238E27FC236}">
                  <a16:creationId xmlns:a16="http://schemas.microsoft.com/office/drawing/2014/main" id="{2E3E7145-2B02-8142-A82F-FFCA717D61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Freeform 41">
              <a:extLst>
                <a:ext uri="{FF2B5EF4-FFF2-40B4-BE49-F238E27FC236}">
                  <a16:creationId xmlns:a16="http://schemas.microsoft.com/office/drawing/2014/main" id="{33EA453D-E925-4C4C-A1E9-D54E82602D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6" name="Freeform 43">
              <a:extLst>
                <a:ext uri="{FF2B5EF4-FFF2-40B4-BE49-F238E27FC236}">
                  <a16:creationId xmlns:a16="http://schemas.microsoft.com/office/drawing/2014/main" id="{CBA4AF6C-8831-A34A-91A3-CC6ED3566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7" name="Freeform 44">
              <a:extLst>
                <a:ext uri="{FF2B5EF4-FFF2-40B4-BE49-F238E27FC236}">
                  <a16:creationId xmlns:a16="http://schemas.microsoft.com/office/drawing/2014/main" id="{8B12A352-6C2B-B94E-82E0-45D881BB7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5" name="Content Placeholder 4" descr="A group of people walking&#10;&#10;Description automatically generated with medium confidence">
            <a:extLst>
              <a:ext uri="{FF2B5EF4-FFF2-40B4-BE49-F238E27FC236}">
                <a16:creationId xmlns:a16="http://schemas.microsoft.com/office/drawing/2014/main" id="{5BC505AF-9344-8B5E-1146-E4D2044CCD3B}"/>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28" r="3" b="3"/>
          <a:stretch/>
        </p:blipFill>
        <p:spPr>
          <a:xfrm>
            <a:off x="6208530" y="681647"/>
            <a:ext cx="5329858" cy="3496207"/>
          </a:xfrm>
          <a:prstGeom prst="rect">
            <a:avLst/>
          </a:prstGeom>
        </p:spPr>
      </p:pic>
      <p:cxnSp>
        <p:nvCxnSpPr>
          <p:cNvPr id="49" name="Straight Connector 48">
            <a:extLst>
              <a:ext uri="{FF2B5EF4-FFF2-40B4-BE49-F238E27FC236}">
                <a16:creationId xmlns:a16="http://schemas.microsoft.com/office/drawing/2014/main" id="{F1B96028-BC88-E342-92F9-2077614638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A90C2BF-E55C-6CF5-446C-8B0D90558DD6}"/>
              </a:ext>
            </a:extLst>
          </p:cNvPr>
          <p:cNvSpPr txBox="1"/>
          <p:nvPr/>
        </p:nvSpPr>
        <p:spPr>
          <a:xfrm>
            <a:off x="1557338" y="4920911"/>
            <a:ext cx="7137636" cy="369332"/>
          </a:xfrm>
          <a:prstGeom prst="rect">
            <a:avLst/>
          </a:prstGeom>
          <a:noFill/>
        </p:spPr>
        <p:txBody>
          <a:bodyPr wrap="square" rtlCol="0">
            <a:spAutoFit/>
          </a:bodyPr>
          <a:lstStyle/>
          <a:p>
            <a:r>
              <a:rPr lang="en-ZA" dirty="0"/>
              <a:t>People Grouped accordingly</a:t>
            </a:r>
            <a:endParaRPr lang="en-US" dirty="0"/>
          </a:p>
        </p:txBody>
      </p:sp>
    </p:spTree>
    <p:extLst>
      <p:ext uri="{BB962C8B-B14F-4D97-AF65-F5344CB8AC3E}">
        <p14:creationId xmlns:p14="http://schemas.microsoft.com/office/powerpoint/2010/main" val="5097898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B4BFA-4744-5D0B-56DF-9E5F44436DCA}"/>
              </a:ext>
            </a:extLst>
          </p:cNvPr>
          <p:cNvSpPr>
            <a:spLocks noGrp="1"/>
          </p:cNvSpPr>
          <p:nvPr>
            <p:ph type="title"/>
          </p:nvPr>
        </p:nvSpPr>
        <p:spPr/>
        <p:txBody>
          <a:bodyPr>
            <a:normAutofit fontScale="90000"/>
          </a:bodyPr>
          <a:lstStyle/>
          <a:p>
            <a:r>
              <a:rPr lang="en-ZA" u="sng" dirty="0"/>
              <a:t>Solution -</a:t>
            </a:r>
            <a:r>
              <a:rPr lang="en-ZA" dirty="0"/>
              <a:t>&gt; Graph based data structure </a:t>
            </a:r>
            <a:endParaRPr lang="en-US" dirty="0"/>
          </a:p>
        </p:txBody>
      </p:sp>
      <p:pic>
        <p:nvPicPr>
          <p:cNvPr id="6" name="Content Placeholder 5">
            <a:extLst>
              <a:ext uri="{FF2B5EF4-FFF2-40B4-BE49-F238E27FC236}">
                <a16:creationId xmlns:a16="http://schemas.microsoft.com/office/drawing/2014/main" id="{0E128A2C-1CF7-0BD8-3983-4C4C1240D854}"/>
              </a:ext>
            </a:extLst>
          </p:cNvPr>
          <p:cNvPicPr>
            <a:picLocks noGrp="1" noChangeAspect="1"/>
          </p:cNvPicPr>
          <p:nvPr>
            <p:ph idx="1"/>
          </p:nvPr>
        </p:nvPicPr>
        <p:blipFill>
          <a:blip r:embed="rId2"/>
          <a:stretch>
            <a:fillRect/>
          </a:stretch>
        </p:blipFill>
        <p:spPr>
          <a:xfrm>
            <a:off x="5299289" y="3305736"/>
            <a:ext cx="926672" cy="981541"/>
          </a:xfrm>
          <a:prstGeom prst="rect">
            <a:avLst/>
          </a:prstGeom>
        </p:spPr>
      </p:pic>
      <p:sp>
        <p:nvSpPr>
          <p:cNvPr id="4" name="Oval 3">
            <a:extLst>
              <a:ext uri="{FF2B5EF4-FFF2-40B4-BE49-F238E27FC236}">
                <a16:creationId xmlns:a16="http://schemas.microsoft.com/office/drawing/2014/main" id="{D51ABB1B-85A8-9464-1C88-DAFA9E995A8C}"/>
              </a:ext>
            </a:extLst>
          </p:cNvPr>
          <p:cNvSpPr/>
          <p:nvPr/>
        </p:nvSpPr>
        <p:spPr>
          <a:xfrm>
            <a:off x="1974574" y="2464904"/>
            <a:ext cx="914400" cy="964096"/>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FE5212E5-5EA6-32CE-8BDB-F870FC0766CC}"/>
              </a:ext>
            </a:extLst>
          </p:cNvPr>
          <p:cNvPicPr>
            <a:picLocks noChangeAspect="1"/>
          </p:cNvPicPr>
          <p:nvPr/>
        </p:nvPicPr>
        <p:blipFill>
          <a:blip r:embed="rId2"/>
          <a:stretch>
            <a:fillRect/>
          </a:stretch>
        </p:blipFill>
        <p:spPr>
          <a:xfrm>
            <a:off x="6225961" y="1956688"/>
            <a:ext cx="926672" cy="981541"/>
          </a:xfrm>
          <a:prstGeom prst="rect">
            <a:avLst/>
          </a:prstGeom>
        </p:spPr>
      </p:pic>
      <p:pic>
        <p:nvPicPr>
          <p:cNvPr id="8" name="Picture 7">
            <a:extLst>
              <a:ext uri="{FF2B5EF4-FFF2-40B4-BE49-F238E27FC236}">
                <a16:creationId xmlns:a16="http://schemas.microsoft.com/office/drawing/2014/main" id="{D87FAEE2-D8B3-54C6-9950-4B0FDA7A1A4D}"/>
              </a:ext>
            </a:extLst>
          </p:cNvPr>
          <p:cNvPicPr>
            <a:picLocks noChangeAspect="1"/>
          </p:cNvPicPr>
          <p:nvPr/>
        </p:nvPicPr>
        <p:blipFill>
          <a:blip r:embed="rId2"/>
          <a:stretch>
            <a:fillRect/>
          </a:stretch>
        </p:blipFill>
        <p:spPr>
          <a:xfrm>
            <a:off x="4564189" y="1649671"/>
            <a:ext cx="926672" cy="981541"/>
          </a:xfrm>
          <a:prstGeom prst="rect">
            <a:avLst/>
          </a:prstGeom>
        </p:spPr>
      </p:pic>
      <p:cxnSp>
        <p:nvCxnSpPr>
          <p:cNvPr id="10" name="Straight Arrow Connector 9">
            <a:extLst>
              <a:ext uri="{FF2B5EF4-FFF2-40B4-BE49-F238E27FC236}">
                <a16:creationId xmlns:a16="http://schemas.microsoft.com/office/drawing/2014/main" id="{949C8DF7-5F0A-82F3-4398-229C25308495}"/>
              </a:ext>
            </a:extLst>
          </p:cNvPr>
          <p:cNvCxnSpPr>
            <a:stCxn id="4" idx="6"/>
            <a:endCxn id="8" idx="1"/>
          </p:cNvCxnSpPr>
          <p:nvPr/>
        </p:nvCxnSpPr>
        <p:spPr>
          <a:xfrm flipV="1">
            <a:off x="2888974" y="2140442"/>
            <a:ext cx="1675215" cy="80651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134DEC9-C281-E3C6-FE49-D6C96B125A77}"/>
              </a:ext>
            </a:extLst>
          </p:cNvPr>
          <p:cNvCxnSpPr>
            <a:stCxn id="8" idx="3"/>
            <a:endCxn id="7" idx="1"/>
          </p:cNvCxnSpPr>
          <p:nvPr/>
        </p:nvCxnSpPr>
        <p:spPr>
          <a:xfrm>
            <a:off x="5490861" y="2140442"/>
            <a:ext cx="843678" cy="30701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043C295-A261-AA28-8383-0B77181F8C2E}"/>
              </a:ext>
            </a:extLst>
          </p:cNvPr>
          <p:cNvCxnSpPr>
            <a:stCxn id="8" idx="2"/>
          </p:cNvCxnSpPr>
          <p:nvPr/>
        </p:nvCxnSpPr>
        <p:spPr>
          <a:xfrm>
            <a:off x="5027525" y="2631212"/>
            <a:ext cx="591397" cy="87878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9CD3FC9-78CD-4798-124C-D223802D7406}"/>
              </a:ext>
            </a:extLst>
          </p:cNvPr>
          <p:cNvCxnSpPr/>
          <p:nvPr/>
        </p:nvCxnSpPr>
        <p:spPr>
          <a:xfrm flipH="1">
            <a:off x="5966040" y="2898152"/>
            <a:ext cx="527525" cy="40758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F0C5530-F194-406B-E3FF-A9C2CFD527D2}"/>
              </a:ext>
            </a:extLst>
          </p:cNvPr>
          <p:cNvSpPr/>
          <p:nvPr/>
        </p:nvSpPr>
        <p:spPr>
          <a:xfrm>
            <a:off x="1192696" y="4287277"/>
            <a:ext cx="926672" cy="9815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600" dirty="0"/>
              <a:t>New user</a:t>
            </a:r>
            <a:endParaRPr lang="en-US" sz="1600" dirty="0"/>
          </a:p>
        </p:txBody>
      </p:sp>
      <p:cxnSp>
        <p:nvCxnSpPr>
          <p:cNvPr id="19" name="Straight Arrow Connector 18">
            <a:extLst>
              <a:ext uri="{FF2B5EF4-FFF2-40B4-BE49-F238E27FC236}">
                <a16:creationId xmlns:a16="http://schemas.microsoft.com/office/drawing/2014/main" id="{18117A03-D460-612F-8683-6001DB378A70}"/>
              </a:ext>
            </a:extLst>
          </p:cNvPr>
          <p:cNvCxnSpPr>
            <a:stCxn id="17" idx="6"/>
          </p:cNvCxnSpPr>
          <p:nvPr/>
        </p:nvCxnSpPr>
        <p:spPr>
          <a:xfrm flipV="1">
            <a:off x="2119368" y="3854030"/>
            <a:ext cx="3179921" cy="92401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AEF9F44-5CD3-BC5A-4AE1-51ECB1F9DED8}"/>
              </a:ext>
            </a:extLst>
          </p:cNvPr>
          <p:cNvCxnSpPr>
            <a:stCxn id="17" idx="7"/>
          </p:cNvCxnSpPr>
          <p:nvPr/>
        </p:nvCxnSpPr>
        <p:spPr>
          <a:xfrm flipV="1">
            <a:off x="1983660" y="2473121"/>
            <a:ext cx="2724232" cy="195789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3D0517FA-E31B-2DE4-FA79-6FD2F174719B}"/>
              </a:ext>
            </a:extLst>
          </p:cNvPr>
          <p:cNvCxnSpPr/>
          <p:nvPr/>
        </p:nvCxnSpPr>
        <p:spPr>
          <a:xfrm flipV="1">
            <a:off x="2119368" y="2631212"/>
            <a:ext cx="4215171" cy="196729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3580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1000"/>
                                        <p:tgtEl>
                                          <p:spTgt spid="19"/>
                                        </p:tgtEl>
                                      </p:cBhvr>
                                    </p:animEffect>
                                    <p:anim calcmode="lin" valueType="num">
                                      <p:cBhvr>
                                        <p:cTn id="15" dur="1000" fill="hold"/>
                                        <p:tgtEl>
                                          <p:spTgt spid="19"/>
                                        </p:tgtEl>
                                        <p:attrNameLst>
                                          <p:attrName>ppt_x</p:attrName>
                                        </p:attrNameLst>
                                      </p:cBhvr>
                                      <p:tavLst>
                                        <p:tav tm="0">
                                          <p:val>
                                            <p:strVal val="#ppt_x"/>
                                          </p:val>
                                        </p:tav>
                                        <p:tav tm="100000">
                                          <p:val>
                                            <p:strVal val="#ppt_x"/>
                                          </p:val>
                                        </p:tav>
                                      </p:tavLst>
                                    </p:anim>
                                    <p:anim calcmode="lin" valueType="num">
                                      <p:cBhvr>
                                        <p:cTn id="16"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1000"/>
                                        <p:tgtEl>
                                          <p:spTgt spid="23"/>
                                        </p:tgtEl>
                                      </p:cBhvr>
                                    </p:animEffect>
                                    <p:anim calcmode="lin" valueType="num">
                                      <p:cBhvr>
                                        <p:cTn id="22" dur="1000" fill="hold"/>
                                        <p:tgtEl>
                                          <p:spTgt spid="23"/>
                                        </p:tgtEl>
                                        <p:attrNameLst>
                                          <p:attrName>ppt_x</p:attrName>
                                        </p:attrNameLst>
                                      </p:cBhvr>
                                      <p:tavLst>
                                        <p:tav tm="0">
                                          <p:val>
                                            <p:strVal val="#ppt_x"/>
                                          </p:val>
                                        </p:tav>
                                        <p:tav tm="100000">
                                          <p:val>
                                            <p:strVal val="#ppt_x"/>
                                          </p:val>
                                        </p:tav>
                                      </p:tavLst>
                                    </p:anim>
                                    <p:anim calcmode="lin" valueType="num">
                                      <p:cBhvr>
                                        <p:cTn id="23"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35F7E-1EAB-632A-FC1B-7E625BBE39A7}"/>
              </a:ext>
            </a:extLst>
          </p:cNvPr>
          <p:cNvSpPr>
            <a:spLocks noGrp="1"/>
          </p:cNvSpPr>
          <p:nvPr>
            <p:ph type="title"/>
          </p:nvPr>
        </p:nvSpPr>
        <p:spPr/>
        <p:txBody>
          <a:bodyPr>
            <a:normAutofit fontScale="90000"/>
          </a:bodyPr>
          <a:lstStyle/>
          <a:p>
            <a:r>
              <a:rPr lang="en-ZA" dirty="0"/>
              <a:t>How are the edges connected</a:t>
            </a:r>
            <a:endParaRPr lang="en-US" dirty="0"/>
          </a:p>
        </p:txBody>
      </p:sp>
      <p:sp>
        <p:nvSpPr>
          <p:cNvPr id="3" name="Content Placeholder 2">
            <a:extLst>
              <a:ext uri="{FF2B5EF4-FFF2-40B4-BE49-F238E27FC236}">
                <a16:creationId xmlns:a16="http://schemas.microsoft.com/office/drawing/2014/main" id="{E940F67C-C1B0-71FB-9ED1-E06B09B0D78A}"/>
              </a:ext>
            </a:extLst>
          </p:cNvPr>
          <p:cNvSpPr>
            <a:spLocks noGrp="1"/>
          </p:cNvSpPr>
          <p:nvPr>
            <p:ph idx="1"/>
          </p:nvPr>
        </p:nvSpPr>
        <p:spPr>
          <a:xfrm>
            <a:off x="565150" y="1391478"/>
            <a:ext cx="11061700" cy="4369750"/>
          </a:xfrm>
        </p:spPr>
        <p:txBody>
          <a:bodyPr>
            <a:normAutofit/>
          </a:bodyPr>
          <a:lstStyle/>
          <a:p>
            <a:r>
              <a:rPr lang="en-ZA" sz="2800" dirty="0"/>
              <a:t>We are looking for the most compatible companions for our users.</a:t>
            </a:r>
          </a:p>
          <a:p>
            <a:r>
              <a:rPr lang="en-ZA" sz="2800" dirty="0"/>
              <a:t>We quantify their physical ability by calculating a weighted average in order of how important a measure is to our calculation.</a:t>
            </a:r>
          </a:p>
          <a:p>
            <a:r>
              <a:rPr lang="en-ZA" sz="2800" b="1" dirty="0"/>
              <a:t>Physical Ability</a:t>
            </a:r>
            <a:r>
              <a:rPr lang="en-ZA" sz="2800" dirty="0"/>
              <a:t>= (</a:t>
            </a:r>
            <a:r>
              <a:rPr lang="en-ZA" sz="2800" b="1" dirty="0" err="1"/>
              <a:t>bmi</a:t>
            </a:r>
            <a:r>
              <a:rPr lang="en-ZA" sz="2800" dirty="0"/>
              <a:t> * (0.3) + </a:t>
            </a:r>
            <a:r>
              <a:rPr lang="en-ZA" sz="2800" b="1" dirty="0" err="1"/>
              <a:t>cooperTest</a:t>
            </a:r>
            <a:r>
              <a:rPr lang="en-ZA" sz="2800" dirty="0"/>
              <a:t> * (0.25) + </a:t>
            </a:r>
            <a:r>
              <a:rPr lang="en-ZA" sz="2800" b="1" dirty="0"/>
              <a:t>plank</a:t>
            </a:r>
            <a:r>
              <a:rPr lang="en-ZA" sz="2800" dirty="0"/>
              <a:t> * (0.05) + </a:t>
            </a:r>
            <a:r>
              <a:rPr lang="en-ZA" sz="2800" b="1" dirty="0" err="1"/>
              <a:t>gymFrequency</a:t>
            </a:r>
            <a:r>
              <a:rPr lang="en-ZA" sz="2800" dirty="0"/>
              <a:t> * (0.2) + </a:t>
            </a:r>
            <a:r>
              <a:rPr lang="en-ZA" sz="2800" dirty="0" err="1"/>
              <a:t>numberOf</a:t>
            </a:r>
            <a:r>
              <a:rPr lang="en-ZA" sz="2800" b="1" dirty="0" err="1"/>
              <a:t>pushups</a:t>
            </a:r>
            <a:r>
              <a:rPr lang="en-ZA" sz="2800" dirty="0"/>
              <a:t> * (0.2))</a:t>
            </a:r>
          </a:p>
          <a:p>
            <a:r>
              <a:rPr lang="en-ZA" sz="2800" dirty="0"/>
              <a:t>This gives us the weight of User/Profile</a:t>
            </a:r>
            <a:endParaRPr lang="en-US" sz="2800" dirty="0"/>
          </a:p>
        </p:txBody>
      </p:sp>
    </p:spTree>
    <p:extLst>
      <p:ext uri="{BB962C8B-B14F-4D97-AF65-F5344CB8AC3E}">
        <p14:creationId xmlns:p14="http://schemas.microsoft.com/office/powerpoint/2010/main" val="98335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9B516B-CBF0-A1AF-8D78-BD14ED6DF4BF}"/>
              </a:ext>
            </a:extLst>
          </p:cNvPr>
          <p:cNvSpPr>
            <a:spLocks noGrp="1"/>
          </p:cNvSpPr>
          <p:nvPr>
            <p:ph idx="1"/>
          </p:nvPr>
        </p:nvSpPr>
        <p:spPr>
          <a:xfrm>
            <a:off x="159026" y="198782"/>
            <a:ext cx="11542644" cy="5575698"/>
          </a:xfrm>
        </p:spPr>
        <p:txBody>
          <a:bodyPr/>
          <a:lstStyle/>
          <a:p>
            <a:r>
              <a:rPr lang="en-ZA" dirty="0"/>
              <a:t>This weight is then compared to other users in the network.</a:t>
            </a:r>
          </a:p>
          <a:p>
            <a:r>
              <a:rPr lang="en-ZA" dirty="0"/>
              <a:t>Users are connected if the DIFFERENCE OF THEIR WEIGHTS IS LESS THAT 20.</a:t>
            </a:r>
          </a:p>
          <a:p>
            <a:r>
              <a:rPr lang="en-ZA" dirty="0"/>
              <a:t>These are then considered compatible companions</a:t>
            </a:r>
          </a:p>
          <a:p>
            <a:r>
              <a:rPr lang="en-ZA" dirty="0"/>
              <a:t>The strength of compatibility/cost of edge is the equal the difference</a:t>
            </a:r>
            <a:endParaRPr lang="en-US" dirty="0"/>
          </a:p>
        </p:txBody>
      </p:sp>
    </p:spTree>
    <p:extLst>
      <p:ext uri="{BB962C8B-B14F-4D97-AF65-F5344CB8AC3E}">
        <p14:creationId xmlns:p14="http://schemas.microsoft.com/office/powerpoint/2010/main" val="2240269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unchcardVTI">
  <a:themeElements>
    <a:clrScheme name="AnalogousFromRegularSeedRightStep">
      <a:dk1>
        <a:srgbClr val="000000"/>
      </a:dk1>
      <a:lt1>
        <a:srgbClr val="FFFFFF"/>
      </a:lt1>
      <a:dk2>
        <a:srgbClr val="412C24"/>
      </a:dk2>
      <a:lt2>
        <a:srgbClr val="E2E8E7"/>
      </a:lt2>
      <a:accent1>
        <a:srgbClr val="E72942"/>
      </a:accent1>
      <a:accent2>
        <a:srgbClr val="D54D17"/>
      </a:accent2>
      <a:accent3>
        <a:srgbClr val="CE9B25"/>
      </a:accent3>
      <a:accent4>
        <a:srgbClr val="9AAD13"/>
      </a:accent4>
      <a:accent5>
        <a:srgbClr val="67B720"/>
      </a:accent5>
      <a:accent6>
        <a:srgbClr val="1DBC14"/>
      </a:accent6>
      <a:hlink>
        <a:srgbClr val="309285"/>
      </a:hlink>
      <a:folHlink>
        <a:srgbClr val="7F7F7F"/>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docProps/app.xml><?xml version="1.0" encoding="utf-8"?>
<Properties xmlns="http://schemas.openxmlformats.org/officeDocument/2006/extended-properties" xmlns:vt="http://schemas.openxmlformats.org/officeDocument/2006/docPropsVTypes">
  <Template>Ion Boardroom</Template>
  <TotalTime>248</TotalTime>
  <Words>366</Words>
  <Application>Microsoft Office PowerPoint</Application>
  <PresentationFormat>Widescreen</PresentationFormat>
  <Paragraphs>35</Paragraphs>
  <Slides>16</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Neue Haas Grotesk Text Pro</vt:lpstr>
      <vt:lpstr>ProximaNovaExCnBold</vt:lpstr>
      <vt:lpstr>PunchcardVTI</vt:lpstr>
      <vt:lpstr>Training Social network</vt:lpstr>
      <vt:lpstr>Content</vt:lpstr>
      <vt:lpstr>Background</vt:lpstr>
      <vt:lpstr>Aim</vt:lpstr>
      <vt:lpstr>PowerPoint Presentation</vt:lpstr>
      <vt:lpstr>PowerPoint Presentation</vt:lpstr>
      <vt:lpstr>Solution -&gt; Graph based data structure </vt:lpstr>
      <vt:lpstr>How are the edges connected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Training Social network</dc:title>
  <dc:creator>LINDOKUHLE TAMI</dc:creator>
  <cp:lastModifiedBy>LINDOKUHLE TAMI</cp:lastModifiedBy>
  <cp:revision>4</cp:revision>
  <dcterms:created xsi:type="dcterms:W3CDTF">2022-05-08T19:55:06Z</dcterms:created>
  <dcterms:modified xsi:type="dcterms:W3CDTF">2022-05-09T00:08:34Z</dcterms:modified>
</cp:coreProperties>
</file>

<file path=docProps/thumbnail.jpeg>
</file>